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57" r:id="rId3"/>
    <p:sldId id="267" r:id="rId4"/>
    <p:sldId id="264" r:id="rId5"/>
    <p:sldId id="268" r:id="rId6"/>
    <p:sldId id="259" r:id="rId7"/>
    <p:sldId id="269" r:id="rId8"/>
    <p:sldId id="260" r:id="rId9"/>
    <p:sldId id="261" r:id="rId10"/>
    <p:sldId id="265" r:id="rId11"/>
    <p:sldId id="266" r:id="rId12"/>
    <p:sldId id="263" r:id="rId13"/>
  </p:sldIdLst>
  <p:sldSz cx="12192000" cy="6858000"/>
  <p:notesSz cx="6797675" cy="9982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625" autoAdjust="0"/>
  </p:normalViewPr>
  <p:slideViewPr>
    <p:cSldViewPr snapToGrid="0">
      <p:cViewPr>
        <p:scale>
          <a:sx n="50" d="100"/>
          <a:sy n="50" d="100"/>
        </p:scale>
        <p:origin x="-62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50084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500844"/>
          </a:xfrm>
          <a:prstGeom prst="rect">
            <a:avLst/>
          </a:prstGeom>
        </p:spPr>
        <p:txBody>
          <a:bodyPr vert="horz" lIns="91440" tIns="45720" rIns="91440" bIns="45720" rtlCol="0"/>
          <a:lstStyle>
            <a:lvl1pPr algn="r">
              <a:defRPr sz="1200"/>
            </a:lvl1pPr>
          </a:lstStyle>
          <a:p>
            <a:fld id="{736155B0-2697-47EF-8DD1-A97419CF02B0}" type="datetimeFigureOut">
              <a:rPr lang="en-GB" smtClean="0"/>
              <a:t>01/02/2018</a:t>
            </a:fld>
            <a:endParaRPr lang="en-GB"/>
          </a:p>
        </p:txBody>
      </p:sp>
      <p:sp>
        <p:nvSpPr>
          <p:cNvPr id="4" name="Slide Image Placeholder 3"/>
          <p:cNvSpPr>
            <a:spLocks noGrp="1" noRot="1" noChangeAspect="1"/>
          </p:cNvSpPr>
          <p:nvPr>
            <p:ph type="sldImg" idx="2"/>
          </p:nvPr>
        </p:nvSpPr>
        <p:spPr>
          <a:xfrm>
            <a:off x="404813" y="1247775"/>
            <a:ext cx="5988050" cy="33686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803934"/>
            <a:ext cx="5438140" cy="393049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81358"/>
            <a:ext cx="2945659" cy="50084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81358"/>
            <a:ext cx="2945659" cy="500842"/>
          </a:xfrm>
          <a:prstGeom prst="rect">
            <a:avLst/>
          </a:prstGeom>
        </p:spPr>
        <p:txBody>
          <a:bodyPr vert="horz" lIns="91440" tIns="45720" rIns="91440" bIns="45720" rtlCol="0" anchor="b"/>
          <a:lstStyle>
            <a:lvl1pPr algn="r">
              <a:defRPr sz="1200"/>
            </a:lvl1pPr>
          </a:lstStyle>
          <a:p>
            <a:fld id="{8A2F1793-4217-4F66-81E9-3ECCF40AD6EB}" type="slidenum">
              <a:rPr lang="en-GB" smtClean="0"/>
              <a:t>‹#›</a:t>
            </a:fld>
            <a:endParaRPr lang="en-GB"/>
          </a:p>
        </p:txBody>
      </p:sp>
    </p:spTree>
    <p:extLst>
      <p:ext uri="{BB962C8B-B14F-4D97-AF65-F5344CB8AC3E}">
        <p14:creationId xmlns:p14="http://schemas.microsoft.com/office/powerpoint/2010/main" val="104272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am I?</a:t>
            </a:r>
          </a:p>
          <a:p>
            <a:r>
              <a:rPr lang="en-GB" baseline="0" dirty="0"/>
              <a:t> </a:t>
            </a:r>
          </a:p>
          <a:p>
            <a:r>
              <a:rPr lang="en-GB" baseline="0" dirty="0"/>
              <a:t>What do I do?</a:t>
            </a:r>
          </a:p>
          <a:p>
            <a:endParaRPr lang="en-GB" baseline="0" dirty="0"/>
          </a:p>
          <a:p>
            <a:r>
              <a:rPr lang="en-GB" baseline="0" dirty="0"/>
              <a:t>Why am I here?</a:t>
            </a:r>
          </a:p>
          <a:p>
            <a:endParaRPr lang="en-GB" baseline="0" dirty="0"/>
          </a:p>
          <a:p>
            <a:r>
              <a:rPr lang="en-GB" baseline="0" dirty="0"/>
              <a:t>What have I been doing at St Andrews?</a:t>
            </a:r>
          </a:p>
          <a:p>
            <a:endParaRPr lang="en-GB" dirty="0"/>
          </a:p>
        </p:txBody>
      </p:sp>
      <p:sp>
        <p:nvSpPr>
          <p:cNvPr id="4" name="Slide Number Placeholder 3"/>
          <p:cNvSpPr>
            <a:spLocks noGrp="1"/>
          </p:cNvSpPr>
          <p:nvPr>
            <p:ph type="sldNum" sz="quarter" idx="10"/>
          </p:nvPr>
        </p:nvSpPr>
        <p:spPr/>
        <p:txBody>
          <a:bodyPr/>
          <a:lstStyle/>
          <a:p>
            <a:fld id="{8A2F1793-4217-4F66-81E9-3ECCF40AD6EB}" type="slidenum">
              <a:rPr lang="en-GB" smtClean="0"/>
              <a:t>1</a:t>
            </a:fld>
            <a:endParaRPr lang="en-GB"/>
          </a:p>
        </p:txBody>
      </p:sp>
    </p:spTree>
    <p:extLst>
      <p:ext uri="{BB962C8B-B14F-4D97-AF65-F5344CB8AC3E}">
        <p14:creationId xmlns:p14="http://schemas.microsoft.com/office/powerpoint/2010/main" val="1286750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various apps you could</a:t>
            </a:r>
            <a:r>
              <a:rPr lang="en-GB" baseline="0" dirty="0"/>
              <a:t> you give a try – as with most apps there are in app purchases to make them better but the free parts give you a flavour of what they’re like. </a:t>
            </a:r>
          </a:p>
          <a:p>
            <a:r>
              <a:rPr lang="en-GB" baseline="0" dirty="0"/>
              <a:t>Dreamy kids – child friendly</a:t>
            </a:r>
          </a:p>
          <a:p>
            <a:r>
              <a:rPr lang="en-GB" baseline="0" dirty="0"/>
              <a:t>Super stretch yoga</a:t>
            </a:r>
          </a:p>
          <a:p>
            <a:r>
              <a:rPr lang="en-GB" baseline="0" dirty="0"/>
              <a:t>Stop think breathe – in App purchases (subscriptions) (adult friendly version) – add different children (so they have their own area) introduces the idea of feelings by a check in – meditations are described as missions!  - there are only 3 (have to pay to unlock more)</a:t>
            </a:r>
          </a:p>
          <a:p>
            <a:r>
              <a:rPr lang="en-GB" baseline="0" dirty="0"/>
              <a:t>Smiling minds – No subscriptions – option to donate to non-profit (aimed at 7-18)</a:t>
            </a:r>
          </a:p>
          <a:p>
            <a:r>
              <a:rPr lang="en-GB" baseline="0" dirty="0"/>
              <a:t>Headspace – subscriptions but the free version is good (daily meditations &amp; basic guided scripts) - adult friendly</a:t>
            </a:r>
          </a:p>
          <a:p>
            <a:endParaRPr lang="en-GB" baseline="0" dirty="0"/>
          </a:p>
          <a:p>
            <a:r>
              <a:rPr lang="en-GB" baseline="0" dirty="0"/>
              <a:t>http://parentingchaos.com/anxiety-apps-kids/</a:t>
            </a:r>
          </a:p>
          <a:p>
            <a:endParaRPr lang="en-GB" baseline="0" dirty="0"/>
          </a:p>
          <a:p>
            <a:r>
              <a:rPr lang="en-GB" baseline="0" dirty="0"/>
              <a:t>Alternatively if you’re not interested in App’s there are lots and lots of mindful scripts and practices on YouTube – all free and readily available</a:t>
            </a:r>
          </a:p>
          <a:p>
            <a:endParaRPr lang="en-GB" dirty="0"/>
          </a:p>
        </p:txBody>
      </p:sp>
      <p:sp>
        <p:nvSpPr>
          <p:cNvPr id="4" name="Slide Number Placeholder 3"/>
          <p:cNvSpPr>
            <a:spLocks noGrp="1"/>
          </p:cNvSpPr>
          <p:nvPr>
            <p:ph type="sldNum" sz="quarter" idx="10"/>
          </p:nvPr>
        </p:nvSpPr>
        <p:spPr/>
        <p:txBody>
          <a:bodyPr/>
          <a:lstStyle/>
          <a:p>
            <a:fld id="{8A2F1793-4217-4F66-81E9-3ECCF40AD6EB}" type="slidenum">
              <a:rPr lang="en-GB" smtClean="0"/>
              <a:t>10</a:t>
            </a:fld>
            <a:endParaRPr lang="en-GB"/>
          </a:p>
        </p:txBody>
      </p:sp>
    </p:spTree>
    <p:extLst>
      <p:ext uri="{BB962C8B-B14F-4D97-AF65-F5344CB8AC3E}">
        <p14:creationId xmlns:p14="http://schemas.microsoft.com/office/powerpoint/2010/main" val="239034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Positive Psychology Program – lots of activities (as discussed earlier) </a:t>
            </a:r>
          </a:p>
          <a:p>
            <a:r>
              <a:rPr lang="en-GB" baseline="0" dirty="0"/>
              <a:t>Teach starter – classroom activities – could be adapted to home too!</a:t>
            </a:r>
          </a:p>
          <a:p>
            <a:r>
              <a:rPr lang="en-GB" baseline="0" dirty="0"/>
              <a:t>Left brain </a:t>
            </a:r>
            <a:r>
              <a:rPr lang="en-GB" baseline="0" dirty="0" err="1"/>
              <a:t>buddha</a:t>
            </a:r>
            <a:r>
              <a:rPr lang="en-GB" baseline="0" dirty="0"/>
              <a:t> – has lots of great blog posts on teaching mindfulness to children – included a few links!</a:t>
            </a:r>
          </a:p>
          <a:p>
            <a:r>
              <a:rPr lang="en-GB" baseline="0" dirty="0"/>
              <a:t>MAP website – the training programme includes scripts &amp; body scans (quite long! But the man who developed the programme has a really calm &amp; soothing voice!) </a:t>
            </a:r>
            <a:endParaRPr lang="en-GB" dirty="0"/>
          </a:p>
        </p:txBody>
      </p:sp>
      <p:sp>
        <p:nvSpPr>
          <p:cNvPr id="4" name="Slide Number Placeholder 3"/>
          <p:cNvSpPr>
            <a:spLocks noGrp="1"/>
          </p:cNvSpPr>
          <p:nvPr>
            <p:ph type="sldNum" sz="quarter" idx="10"/>
          </p:nvPr>
        </p:nvSpPr>
        <p:spPr/>
        <p:txBody>
          <a:bodyPr/>
          <a:lstStyle/>
          <a:p>
            <a:fld id="{8A2F1793-4217-4F66-81E9-3ECCF40AD6EB}" type="slidenum">
              <a:rPr lang="en-GB" smtClean="0"/>
              <a:t>11</a:t>
            </a:fld>
            <a:endParaRPr lang="en-GB"/>
          </a:p>
        </p:txBody>
      </p:sp>
    </p:spTree>
    <p:extLst>
      <p:ext uri="{BB962C8B-B14F-4D97-AF65-F5344CB8AC3E}">
        <p14:creationId xmlns:p14="http://schemas.microsoft.com/office/powerpoint/2010/main" val="571646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may not provide</a:t>
            </a:r>
            <a:r>
              <a:rPr lang="en-GB" baseline="0" dirty="0"/>
              <a:t> all the answers as I have only really had mindful practice in my life for about 6 months or so but I will do my best to answer your questions or find an answer for you! </a:t>
            </a:r>
            <a:r>
              <a:rPr lang="en-GB" baseline="0" dirty="0">
                <a:sym typeface="Wingdings" panose="05000000000000000000" pitchFamily="2" charset="2"/>
              </a:rPr>
              <a:t> </a:t>
            </a:r>
            <a:endParaRPr lang="en-GB" dirty="0"/>
          </a:p>
          <a:p>
            <a:endParaRPr lang="en-GB" dirty="0"/>
          </a:p>
        </p:txBody>
      </p:sp>
      <p:sp>
        <p:nvSpPr>
          <p:cNvPr id="4" name="Slide Number Placeholder 3"/>
          <p:cNvSpPr>
            <a:spLocks noGrp="1"/>
          </p:cNvSpPr>
          <p:nvPr>
            <p:ph type="sldNum" sz="quarter" idx="10"/>
          </p:nvPr>
        </p:nvSpPr>
        <p:spPr/>
        <p:txBody>
          <a:bodyPr/>
          <a:lstStyle/>
          <a:p>
            <a:fld id="{8A2F1793-4217-4F66-81E9-3ECCF40AD6EB}" type="slidenum">
              <a:rPr lang="en-GB" smtClean="0"/>
              <a:t>12</a:t>
            </a:fld>
            <a:endParaRPr lang="en-GB"/>
          </a:p>
        </p:txBody>
      </p:sp>
    </p:spTree>
    <p:extLst>
      <p:ext uri="{BB962C8B-B14F-4D97-AF65-F5344CB8AC3E}">
        <p14:creationId xmlns:p14="http://schemas.microsoft.com/office/powerpoint/2010/main" val="105005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There are</a:t>
            </a:r>
            <a:r>
              <a:rPr lang="en-GB" baseline="0" dirty="0"/>
              <a:t> lots of different definitions for mindfulness out there.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It includes noticing things inside ourselves (e.g. thoughts, feelings and physical sensations) and outside ourselves (e.g. feeling gratitude for the world around 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Becoming</a:t>
            </a:r>
            <a:r>
              <a:rPr lang="en-GB" baseline="0" dirty="0"/>
              <a:t> aware of the present moment - </a:t>
            </a:r>
            <a:r>
              <a:rPr lang="en-GB" dirty="0"/>
              <a:t> including those happening inside</a:t>
            </a:r>
            <a:r>
              <a:rPr lang="en-GB" baseline="0" dirty="0"/>
              <a:t> ourselves (how we’re feeling, physical  </a:t>
            </a:r>
            <a:r>
              <a:rPr lang="en-GB" dirty="0"/>
              <a:t>and outside of us which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https://www.youtube.com/watch?v=1msO9hn0iLU</a:t>
            </a:r>
          </a:p>
          <a:p>
            <a:endParaRPr lang="en-GB" dirty="0"/>
          </a:p>
          <a:p>
            <a:endParaRPr lang="en-GB" dirty="0"/>
          </a:p>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8A2F1793-4217-4F66-81E9-3ECCF40AD6EB}" type="slidenum">
              <a:rPr lang="en-GB" smtClean="0"/>
              <a:t>2</a:t>
            </a:fld>
            <a:endParaRPr lang="en-GB"/>
          </a:p>
        </p:txBody>
      </p:sp>
    </p:spTree>
    <p:extLst>
      <p:ext uri="{BB962C8B-B14F-4D97-AF65-F5344CB8AC3E}">
        <p14:creationId xmlns:p14="http://schemas.microsoft.com/office/powerpoint/2010/main" val="305887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GB" b="1" dirty="0"/>
              <a:t>Day</a:t>
            </a:r>
            <a:r>
              <a:rPr lang="en-GB" b="1" baseline="0" dirty="0"/>
              <a:t>-to-day mindfulness:</a:t>
            </a:r>
            <a:endParaRPr lang="en-GB" b="1" dirty="0"/>
          </a:p>
          <a:p>
            <a:pPr>
              <a:buFont typeface="Wingdings" panose="05000000000000000000" pitchFamily="2" charset="2"/>
              <a:buChar char="v"/>
            </a:pPr>
            <a:r>
              <a:rPr lang="en-GB" b="1" dirty="0"/>
              <a:t>Notice the everyday</a:t>
            </a:r>
            <a:r>
              <a:rPr lang="en-GB" dirty="0"/>
              <a:t> – pay attention to all the experiences during day-to-day life</a:t>
            </a:r>
            <a:endParaRPr lang="en-GB" b="1" dirty="0"/>
          </a:p>
          <a:p>
            <a:pPr>
              <a:buFont typeface="Wingdings" panose="05000000000000000000" pitchFamily="2" charset="2"/>
              <a:buChar char="v"/>
            </a:pPr>
            <a:r>
              <a:rPr lang="en-GB" b="1" dirty="0"/>
              <a:t>Keep it regular – </a:t>
            </a:r>
            <a:r>
              <a:rPr lang="en-GB" dirty="0"/>
              <a:t>try and practice being mindful and paying attention </a:t>
            </a:r>
            <a:endParaRPr lang="en-GB" b="1" dirty="0"/>
          </a:p>
          <a:p>
            <a:pPr>
              <a:buFont typeface="Wingdings" panose="05000000000000000000" pitchFamily="2" charset="2"/>
              <a:buChar char="v"/>
            </a:pPr>
            <a:r>
              <a:rPr lang="en-GB" b="1" dirty="0"/>
              <a:t>Try something new –</a:t>
            </a:r>
            <a:r>
              <a:rPr lang="en-GB" dirty="0"/>
              <a:t> changing things up can help you see the world in a new way</a:t>
            </a:r>
            <a:endParaRPr lang="en-GB" b="1" dirty="0"/>
          </a:p>
          <a:p>
            <a:pPr>
              <a:buFont typeface="Wingdings" panose="05000000000000000000" pitchFamily="2" charset="2"/>
              <a:buChar char="v"/>
            </a:pPr>
            <a:r>
              <a:rPr lang="en-GB" b="1" dirty="0"/>
              <a:t>Watch your thoughts – </a:t>
            </a:r>
            <a:r>
              <a:rPr lang="en-GB" dirty="0"/>
              <a:t>its not about making them go away, but noticing that they happen</a:t>
            </a:r>
          </a:p>
          <a:p>
            <a:pPr>
              <a:buFont typeface="Wingdings" panose="05000000000000000000" pitchFamily="2" charset="2"/>
              <a:buChar char="v"/>
            </a:pPr>
            <a:r>
              <a:rPr lang="en-GB" b="1" dirty="0"/>
              <a:t>Name thoughts and feelings – </a:t>
            </a:r>
            <a:r>
              <a:rPr lang="en-GB" dirty="0"/>
              <a:t>when you experience difficult emotions, labelling them</a:t>
            </a:r>
          </a:p>
          <a:p>
            <a:pPr>
              <a:buFont typeface="Wingdings" panose="05000000000000000000" pitchFamily="2" charset="2"/>
              <a:buChar char="v"/>
            </a:pPr>
            <a:r>
              <a:rPr lang="en-GB" b="1" dirty="0"/>
              <a:t>Pause, notice, respond </a:t>
            </a:r>
            <a:r>
              <a:rPr lang="en-GB" dirty="0"/>
              <a:t>– instead of reacting to daily stressors</a:t>
            </a:r>
          </a:p>
          <a:p>
            <a:pPr>
              <a:buFont typeface="Wingdings" panose="05000000000000000000" pitchFamily="2" charset="2"/>
              <a:buNone/>
            </a:pPr>
            <a:endParaRPr lang="en-GB" b="1" dirty="0"/>
          </a:p>
          <a:p>
            <a:pPr>
              <a:buFont typeface="Wingdings" panose="05000000000000000000" pitchFamily="2" charset="2"/>
              <a:buNone/>
            </a:pPr>
            <a:r>
              <a:rPr lang="en-GB" b="1" dirty="0"/>
              <a:t/>
            </a:r>
            <a:br>
              <a:rPr lang="en-GB" b="1" dirty="0"/>
            </a:br>
            <a:r>
              <a:rPr lang="en-GB" b="1" dirty="0"/>
              <a:t>Mindfulness</a:t>
            </a:r>
            <a:r>
              <a:rPr lang="en-GB" b="1" baseline="0" dirty="0"/>
              <a:t> practice – sometimes called mindfulness meditation</a:t>
            </a:r>
            <a:endParaRPr lang="en-GB" b="1" dirty="0"/>
          </a:p>
          <a:p>
            <a:endParaRPr lang="en-GB" dirty="0"/>
          </a:p>
        </p:txBody>
      </p:sp>
      <p:sp>
        <p:nvSpPr>
          <p:cNvPr id="4" name="Slide Number Placeholder 3"/>
          <p:cNvSpPr>
            <a:spLocks noGrp="1"/>
          </p:cNvSpPr>
          <p:nvPr>
            <p:ph type="sldNum" sz="quarter" idx="10"/>
          </p:nvPr>
        </p:nvSpPr>
        <p:spPr/>
        <p:txBody>
          <a:bodyPr/>
          <a:lstStyle/>
          <a:p>
            <a:fld id="{8A2F1793-4217-4F66-81E9-3ECCF40AD6EB}" type="slidenum">
              <a:rPr lang="en-GB" smtClean="0"/>
              <a:t>3</a:t>
            </a:fld>
            <a:endParaRPr lang="en-GB"/>
          </a:p>
        </p:txBody>
      </p:sp>
    </p:spTree>
    <p:extLst>
      <p:ext uri="{BB962C8B-B14F-4D97-AF65-F5344CB8AC3E}">
        <p14:creationId xmlns:p14="http://schemas.microsoft.com/office/powerpoint/2010/main" val="2275265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an example here</a:t>
            </a:r>
            <a:r>
              <a:rPr lang="en-GB" baseline="0" dirty="0"/>
              <a:t> of what it might look like – video of children doing some mindfulness practice?</a:t>
            </a:r>
          </a:p>
          <a:p>
            <a:endParaRPr lang="en-GB" baseline="0" dirty="0"/>
          </a:p>
          <a:p>
            <a:r>
              <a:rPr lang="en-GB" baseline="0" dirty="0"/>
              <a:t>https://www.youtube.com/watch?v=lGobuBXCHBM</a:t>
            </a:r>
          </a:p>
          <a:p>
            <a:endParaRPr lang="en-GB" baseline="0" dirty="0"/>
          </a:p>
          <a:p>
            <a:r>
              <a:rPr lang="en-GB" baseline="0" dirty="0"/>
              <a:t>This is just a period of time set aside each day to practice being mindful. Can be easy to see it as hippy dippy but put simply it is some time out of the stresses of the everyday (which even children experience) empty your mind of the worries of the day and notice and appreciate the present moment. </a:t>
            </a:r>
          </a:p>
        </p:txBody>
      </p:sp>
      <p:sp>
        <p:nvSpPr>
          <p:cNvPr id="4" name="Slide Number Placeholder 3"/>
          <p:cNvSpPr>
            <a:spLocks noGrp="1"/>
          </p:cNvSpPr>
          <p:nvPr>
            <p:ph type="sldNum" sz="quarter" idx="10"/>
          </p:nvPr>
        </p:nvSpPr>
        <p:spPr/>
        <p:txBody>
          <a:bodyPr/>
          <a:lstStyle/>
          <a:p>
            <a:fld id="{8A2F1793-4217-4F66-81E9-3ECCF40AD6EB}" type="slidenum">
              <a:rPr lang="en-GB" smtClean="0"/>
              <a:t>4</a:t>
            </a:fld>
            <a:endParaRPr lang="en-GB"/>
          </a:p>
        </p:txBody>
      </p:sp>
    </p:spTree>
    <p:extLst>
      <p:ext uri="{BB962C8B-B14F-4D97-AF65-F5344CB8AC3E}">
        <p14:creationId xmlns:p14="http://schemas.microsoft.com/office/powerpoint/2010/main" val="151262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indent="-171450">
              <a:buFont typeface="Arial" panose="020B0604020202020204" pitchFamily="34" charset="0"/>
              <a:buChar char="•"/>
            </a:pPr>
            <a:r>
              <a:rPr lang="en-GB" dirty="0"/>
              <a:t>It’s rooted in positive</a:t>
            </a:r>
            <a:r>
              <a:rPr lang="en-GB" baseline="0" dirty="0"/>
              <a:t> psychology – which is the idea that we spend a lot of time worrying about what is going wrong, and we forget to look at what is positive and what makes us happy – focusing on building well-being. </a:t>
            </a:r>
          </a:p>
        </p:txBody>
      </p:sp>
      <p:sp>
        <p:nvSpPr>
          <p:cNvPr id="4" name="Slide Number Placeholder 3"/>
          <p:cNvSpPr>
            <a:spLocks noGrp="1"/>
          </p:cNvSpPr>
          <p:nvPr>
            <p:ph type="sldNum" sz="quarter" idx="10"/>
          </p:nvPr>
        </p:nvSpPr>
        <p:spPr/>
        <p:txBody>
          <a:bodyPr/>
          <a:lstStyle/>
          <a:p>
            <a:fld id="{8A2F1793-4217-4F66-81E9-3ECCF40AD6EB}" type="slidenum">
              <a:rPr lang="en-GB" smtClean="0"/>
              <a:t>5</a:t>
            </a:fld>
            <a:endParaRPr lang="en-GB"/>
          </a:p>
        </p:txBody>
      </p:sp>
    </p:spTree>
    <p:extLst>
      <p:ext uri="{BB962C8B-B14F-4D97-AF65-F5344CB8AC3E}">
        <p14:creationId xmlns:p14="http://schemas.microsoft.com/office/powerpoint/2010/main" val="4227020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a:t>
            </a:r>
            <a:r>
              <a:rPr lang="en-GB" baseline="0" dirty="0"/>
              <a:t> an NHS page on mindfulness sharing its benefits in physical pain management and emotional well-being. GP’s are referring adults to 8-week courses to reduce stress.</a:t>
            </a:r>
          </a:p>
          <a:p>
            <a:endParaRPr lang="en-GB" baseline="0" dirty="0"/>
          </a:p>
          <a:p>
            <a:r>
              <a:rPr lang="en-GB" baseline="0" dirty="0"/>
              <a:t>Not suggesting that’s something that children at school are experiencing depression/anxiety or mental/physical health issues experiencing but there are pressures in their own right of being a child, falling out with friends in the play ground, coming across a tricky challenge in the playground.. And practicing mindfulness and being able to re-focus, calm down and be more aware of ourselves and our thoughts gives children the tools to manage any potential challenges they are facing, or might face in the future more confidently</a:t>
            </a:r>
          </a:p>
          <a:p>
            <a:endParaRPr lang="en-GB" baseline="0" dirty="0"/>
          </a:p>
          <a:p>
            <a:r>
              <a:rPr lang="en-GB" baseline="0" dirty="0"/>
              <a:t>I think it’s easy to see mindfulness as a bit of a fad – something that’s popular right now but wealth of evidence behind it demonstrates its effectiveness in improving wellbeing.</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8A2F1793-4217-4F66-81E9-3ECCF40AD6EB}" type="slidenum">
              <a:rPr lang="en-GB" smtClean="0"/>
              <a:t>6</a:t>
            </a:fld>
            <a:endParaRPr lang="en-GB"/>
          </a:p>
        </p:txBody>
      </p:sp>
    </p:spTree>
    <p:extLst>
      <p:ext uri="{BB962C8B-B14F-4D97-AF65-F5344CB8AC3E}">
        <p14:creationId xmlns:p14="http://schemas.microsoft.com/office/powerpoint/2010/main" val="4094540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Evidence is in it’s early stages</a:t>
            </a:r>
            <a:r>
              <a:rPr lang="en-GB" baseline="0" dirty="0"/>
              <a:t> but all results so far have been really promising. There’s a great TED Talk AnneMarie Rossi about mindfulness in schools.</a:t>
            </a:r>
            <a:endParaRPr lang="en-GB" dirty="0"/>
          </a:p>
          <a:p>
            <a:endParaRPr lang="en-GB" dirty="0"/>
          </a:p>
          <a:p>
            <a:r>
              <a:rPr lang="en-GB" dirty="0"/>
              <a:t>Working memory – immediate processing</a:t>
            </a:r>
            <a:r>
              <a:rPr lang="en-GB" baseline="0" dirty="0"/>
              <a:t> of information </a:t>
            </a:r>
          </a:p>
          <a:p>
            <a:r>
              <a:rPr lang="en-GB" baseline="0" dirty="0"/>
              <a:t>Other studies have found improvements in well being, reducing levels of aggression.</a:t>
            </a:r>
            <a:endParaRPr lang="en-GB" dirty="0"/>
          </a:p>
        </p:txBody>
      </p:sp>
      <p:sp>
        <p:nvSpPr>
          <p:cNvPr id="4" name="Slide Number Placeholder 3"/>
          <p:cNvSpPr>
            <a:spLocks noGrp="1"/>
          </p:cNvSpPr>
          <p:nvPr>
            <p:ph type="sldNum" sz="quarter" idx="10"/>
          </p:nvPr>
        </p:nvSpPr>
        <p:spPr/>
        <p:txBody>
          <a:bodyPr/>
          <a:lstStyle/>
          <a:p>
            <a:fld id="{8A2F1793-4217-4F66-81E9-3ECCF40AD6EB}" type="slidenum">
              <a:rPr lang="en-GB" smtClean="0"/>
              <a:t>7</a:t>
            </a:fld>
            <a:endParaRPr lang="en-GB"/>
          </a:p>
        </p:txBody>
      </p:sp>
    </p:spTree>
    <p:extLst>
      <p:ext uri="{BB962C8B-B14F-4D97-AF65-F5344CB8AC3E}">
        <p14:creationId xmlns:p14="http://schemas.microsoft.com/office/powerpoint/2010/main" val="1947548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aim of the programme is</a:t>
            </a:r>
            <a:r>
              <a:rPr lang="en-GB" baseline="0" dirty="0"/>
              <a:t> to b</a:t>
            </a:r>
            <a:r>
              <a:rPr lang="en-GB" dirty="0"/>
              <a:t>reak</a:t>
            </a:r>
            <a:r>
              <a:rPr lang="en-GB" baseline="0" dirty="0"/>
              <a:t>-down the areas of mindfulness: noticing physical sensations, thoughts, focusing on breathing and talking about what this can help with.</a:t>
            </a:r>
          </a:p>
          <a:p>
            <a:endParaRPr lang="en-GB" baseline="0" dirty="0"/>
          </a:p>
          <a:p>
            <a:r>
              <a:rPr lang="en-GB" baseline="0" dirty="0"/>
              <a:t>School can feel a little bit of rush, children constantly thinking about what’s next etc. Helpful to take a break and appreciate the present moment. </a:t>
            </a:r>
          </a:p>
        </p:txBody>
      </p:sp>
      <p:sp>
        <p:nvSpPr>
          <p:cNvPr id="4" name="Slide Number Placeholder 3"/>
          <p:cNvSpPr>
            <a:spLocks noGrp="1"/>
          </p:cNvSpPr>
          <p:nvPr>
            <p:ph type="sldNum" sz="quarter" idx="10"/>
          </p:nvPr>
        </p:nvSpPr>
        <p:spPr/>
        <p:txBody>
          <a:bodyPr/>
          <a:lstStyle/>
          <a:p>
            <a:fld id="{8A2F1793-4217-4F66-81E9-3ECCF40AD6EB}" type="slidenum">
              <a:rPr lang="en-GB" smtClean="0"/>
              <a:t>8</a:t>
            </a:fld>
            <a:endParaRPr lang="en-GB"/>
          </a:p>
        </p:txBody>
      </p:sp>
    </p:spTree>
    <p:extLst>
      <p:ext uri="{BB962C8B-B14F-4D97-AF65-F5344CB8AC3E}">
        <p14:creationId xmlns:p14="http://schemas.microsoft.com/office/powerpoint/2010/main" val="144961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 can you do</a:t>
            </a:r>
            <a:r>
              <a:rPr lang="en-GB" b="1" baseline="0" dirty="0"/>
              <a:t> with your children</a:t>
            </a:r>
            <a:endParaRPr lang="en-GB" b="1" dirty="0"/>
          </a:p>
          <a:p>
            <a:endParaRPr lang="en-GB" b="1" dirty="0"/>
          </a:p>
          <a:p>
            <a:r>
              <a:rPr lang="en-GB" b="1" dirty="0"/>
              <a:t>Yoga poses</a:t>
            </a:r>
            <a:r>
              <a:rPr lang="en-GB" b="1" baseline="0" dirty="0"/>
              <a:t> – </a:t>
            </a:r>
            <a:r>
              <a:rPr lang="en-GB" b="0" baseline="0" dirty="0"/>
              <a:t>have roots in meditation and can be relaxing and enjoyable for children </a:t>
            </a:r>
          </a:p>
          <a:p>
            <a:r>
              <a:rPr lang="en-GB" b="1" baseline="0" dirty="0"/>
              <a:t>– </a:t>
            </a:r>
            <a:r>
              <a:rPr lang="en-GB" b="0" baseline="0" dirty="0"/>
              <a:t>Scripts are available on www.psychologyforchildren.com – they are often used to help children relax before bedtime</a:t>
            </a:r>
          </a:p>
          <a:p>
            <a:r>
              <a:rPr lang="en-GB" b="1" baseline="0" dirty="0"/>
              <a:t>Mindfulness meditation –Body scan  </a:t>
            </a:r>
            <a:r>
              <a:rPr lang="en-GB" b="0" baseline="0" dirty="0"/>
              <a:t>Could be done as a family – when I do MAP we do it as a whole class, not necessarily getting into any pose/for any long period of time but for you all just to take some time out and focus – practice makes perfect this can seem hard at first! https://www.youtube.com/watch?v=SEfs5TJZ6Nk</a:t>
            </a:r>
          </a:p>
          <a:p>
            <a:r>
              <a:rPr lang="en-GB" b="1" baseline="0" dirty="0"/>
              <a:t>Mindful appreciation – </a:t>
            </a:r>
            <a:r>
              <a:rPr lang="en-GB" b="0" baseline="0" dirty="0"/>
              <a:t>mindfulness is all about appreciating and noticing the here and now – gratitude diaries are an extension of this</a:t>
            </a:r>
            <a:endParaRPr lang="en-GB" b="1" baseline="0" dirty="0"/>
          </a:p>
          <a:p>
            <a:r>
              <a:rPr lang="en-GB" b="1" baseline="0" dirty="0"/>
              <a:t>Mindful Jars –</a:t>
            </a:r>
            <a:r>
              <a:rPr lang="en-GB" b="0" baseline="0" dirty="0"/>
              <a:t> Glitter jars – fun to create (made from clear glue, glitter and hot water, food colouring) – a useful tool to practice using when your child is feeling cross or upset to help them feel calm</a:t>
            </a:r>
            <a:endParaRPr lang="en-GB" b="1" baseline="0" dirty="0"/>
          </a:p>
          <a:p>
            <a:endParaRPr lang="en-GB" b="1" dirty="0"/>
          </a:p>
        </p:txBody>
      </p:sp>
      <p:sp>
        <p:nvSpPr>
          <p:cNvPr id="4" name="Slide Number Placeholder 3"/>
          <p:cNvSpPr>
            <a:spLocks noGrp="1"/>
          </p:cNvSpPr>
          <p:nvPr>
            <p:ph type="sldNum" sz="quarter" idx="10"/>
          </p:nvPr>
        </p:nvSpPr>
        <p:spPr/>
        <p:txBody>
          <a:bodyPr/>
          <a:lstStyle/>
          <a:p>
            <a:fld id="{8A2F1793-4217-4F66-81E9-3ECCF40AD6EB}" type="slidenum">
              <a:rPr lang="en-GB" smtClean="0"/>
              <a:t>9</a:t>
            </a:fld>
            <a:endParaRPr lang="en-GB"/>
          </a:p>
        </p:txBody>
      </p:sp>
    </p:spTree>
    <p:extLst>
      <p:ext uri="{BB962C8B-B14F-4D97-AF65-F5344CB8AC3E}">
        <p14:creationId xmlns:p14="http://schemas.microsoft.com/office/powerpoint/2010/main" val="2879385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FA6BD4F-61DB-462F-9D1F-41EC1A4259D2}" type="datetimeFigureOut">
              <a:rPr lang="en-GB" smtClean="0"/>
              <a:t>01/02/2018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58BB25-3D16-405C-AEAA-CD4CAF0C5E2D}"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291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6BD4F-61DB-462F-9D1F-41EC1A4259D2}" type="datetimeFigureOut">
              <a:rPr lang="en-GB" smtClean="0"/>
              <a:t>01/02/2018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58BB25-3D16-405C-AEAA-CD4CAF0C5E2D}" type="slidenum">
              <a:rPr lang="en-GB" smtClean="0"/>
              <a:t>‹#›</a:t>
            </a:fld>
            <a:endParaRPr lang="en-GB"/>
          </a:p>
        </p:txBody>
      </p:sp>
    </p:spTree>
    <p:extLst>
      <p:ext uri="{BB962C8B-B14F-4D97-AF65-F5344CB8AC3E}">
        <p14:creationId xmlns:p14="http://schemas.microsoft.com/office/powerpoint/2010/main" val="3670830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6BD4F-61DB-462F-9D1F-41EC1A4259D2}" type="datetimeFigureOut">
              <a:rPr lang="en-GB" smtClean="0"/>
              <a:t>01/02/2018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58BB25-3D16-405C-AEAA-CD4CAF0C5E2D}"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79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6BD4F-61DB-462F-9D1F-41EC1A4259D2}" type="datetimeFigureOut">
              <a:rPr lang="en-GB" smtClean="0"/>
              <a:t>01/02/2018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58BB25-3D16-405C-AEAA-CD4CAF0C5E2D}" type="slidenum">
              <a:rPr lang="en-GB" smtClean="0"/>
              <a:t>‹#›</a:t>
            </a:fld>
            <a:endParaRPr lang="en-GB"/>
          </a:p>
        </p:txBody>
      </p:sp>
    </p:spTree>
    <p:extLst>
      <p:ext uri="{BB962C8B-B14F-4D97-AF65-F5344CB8AC3E}">
        <p14:creationId xmlns:p14="http://schemas.microsoft.com/office/powerpoint/2010/main" val="3064370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A6BD4F-61DB-462F-9D1F-41EC1A4259D2}" type="datetimeFigureOut">
              <a:rPr lang="en-GB" smtClean="0"/>
              <a:t>01/02/2018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58BB25-3D16-405C-AEAA-CD4CAF0C5E2D}"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415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A6BD4F-61DB-462F-9D1F-41EC1A4259D2}" type="datetimeFigureOut">
              <a:rPr lang="en-GB" smtClean="0"/>
              <a:t>01/02/2018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58BB25-3D16-405C-AEAA-CD4CAF0C5E2D}" type="slidenum">
              <a:rPr lang="en-GB" smtClean="0"/>
              <a:t>‹#›</a:t>
            </a:fld>
            <a:endParaRPr lang="en-GB"/>
          </a:p>
        </p:txBody>
      </p:sp>
    </p:spTree>
    <p:extLst>
      <p:ext uri="{BB962C8B-B14F-4D97-AF65-F5344CB8AC3E}">
        <p14:creationId xmlns:p14="http://schemas.microsoft.com/office/powerpoint/2010/main" val="1362925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A6BD4F-61DB-462F-9D1F-41EC1A4259D2}" type="datetimeFigureOut">
              <a:rPr lang="en-GB" smtClean="0"/>
              <a:t>01/02/2018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58BB25-3D16-405C-AEAA-CD4CAF0C5E2D}" type="slidenum">
              <a:rPr lang="en-GB" smtClean="0"/>
              <a:t>‹#›</a:t>
            </a:fld>
            <a:endParaRPr lang="en-GB"/>
          </a:p>
        </p:txBody>
      </p:sp>
    </p:spTree>
    <p:extLst>
      <p:ext uri="{BB962C8B-B14F-4D97-AF65-F5344CB8AC3E}">
        <p14:creationId xmlns:p14="http://schemas.microsoft.com/office/powerpoint/2010/main" val="1884491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A6BD4F-61DB-462F-9D1F-41EC1A4259D2}" type="datetimeFigureOut">
              <a:rPr lang="en-GB" smtClean="0"/>
              <a:t>01/02/2018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58BB25-3D16-405C-AEAA-CD4CAF0C5E2D}" type="slidenum">
              <a:rPr lang="en-GB" smtClean="0"/>
              <a:t>‹#›</a:t>
            </a:fld>
            <a:endParaRPr lang="en-GB"/>
          </a:p>
        </p:txBody>
      </p:sp>
    </p:spTree>
    <p:extLst>
      <p:ext uri="{BB962C8B-B14F-4D97-AF65-F5344CB8AC3E}">
        <p14:creationId xmlns:p14="http://schemas.microsoft.com/office/powerpoint/2010/main" val="223179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6BD4F-61DB-462F-9D1F-41EC1A4259D2}" type="datetimeFigureOut">
              <a:rPr lang="en-GB" smtClean="0"/>
              <a:t>01/02/2018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58BB25-3D16-405C-AEAA-CD4CAF0C5E2D}" type="slidenum">
              <a:rPr lang="en-GB" smtClean="0"/>
              <a:t>‹#›</a:t>
            </a:fld>
            <a:endParaRPr lang="en-GB"/>
          </a:p>
        </p:txBody>
      </p:sp>
    </p:spTree>
    <p:extLst>
      <p:ext uri="{BB962C8B-B14F-4D97-AF65-F5344CB8AC3E}">
        <p14:creationId xmlns:p14="http://schemas.microsoft.com/office/powerpoint/2010/main" val="1844985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FA6BD4F-61DB-462F-9D1F-41EC1A4259D2}" type="datetimeFigureOut">
              <a:rPr lang="en-GB" smtClean="0"/>
              <a:t>01/02/2018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58BB25-3D16-405C-AEAA-CD4CAF0C5E2D}" type="slidenum">
              <a:rPr lang="en-GB" smtClean="0"/>
              <a:t>‹#›</a:t>
            </a:fld>
            <a:endParaRPr lang="en-GB"/>
          </a:p>
        </p:txBody>
      </p:sp>
    </p:spTree>
    <p:extLst>
      <p:ext uri="{BB962C8B-B14F-4D97-AF65-F5344CB8AC3E}">
        <p14:creationId xmlns:p14="http://schemas.microsoft.com/office/powerpoint/2010/main" val="276769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A6BD4F-61DB-462F-9D1F-41EC1A4259D2}" type="datetimeFigureOut">
              <a:rPr lang="en-GB" smtClean="0"/>
              <a:t>01/02/2018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58BB25-3D16-405C-AEAA-CD4CAF0C5E2D}"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25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FA6BD4F-61DB-462F-9D1F-41EC1A4259D2}" type="datetimeFigureOut">
              <a:rPr lang="en-GB" smtClean="0"/>
              <a:t>01/02/2018</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D58BB25-3D16-405C-AEAA-CD4CAF0C5E2D}"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8207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hyperlink" Target="http://www.peacefulkids.com.au/meditations.html" TargetMode="External"/><Relationship Id="rId3" Type="http://schemas.openxmlformats.org/officeDocument/2006/relationships/hyperlink" Target="http://parentingchaos.com/anxiety-apps-kids/" TargetMode="External"/><Relationship Id="rId7" Type="http://schemas.openxmlformats.org/officeDocument/2006/relationships/hyperlink" Target="https://www.mindful.org/meditation/mindfulness-getting-starte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leftbrainbuddha.com/mindful-parenting-mindfulness-with-children" TargetMode="External"/><Relationship Id="rId5" Type="http://schemas.openxmlformats.org/officeDocument/2006/relationships/hyperlink" Target="https://positivepsychologyprogram.com/mindfulness-for-children-kids-activities/" TargetMode="External"/><Relationship Id="rId4" Type="http://schemas.openxmlformats.org/officeDocument/2006/relationships/hyperlink" Target="http://www.psychologyforchildren.com/" TargetMode="Externa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Mindfulness with children</a:t>
            </a:r>
          </a:p>
        </p:txBody>
      </p:sp>
      <p:sp>
        <p:nvSpPr>
          <p:cNvPr id="3" name="Subtitle 2"/>
          <p:cNvSpPr>
            <a:spLocks noGrp="1"/>
          </p:cNvSpPr>
          <p:nvPr>
            <p:ph type="subTitle" idx="1"/>
          </p:nvPr>
        </p:nvSpPr>
        <p:spPr/>
        <p:txBody>
          <a:bodyPr/>
          <a:lstStyle/>
          <a:p>
            <a:r>
              <a:rPr lang="en-GB" dirty="0"/>
              <a:t>Caroline King</a:t>
            </a:r>
          </a:p>
          <a:p>
            <a:r>
              <a:rPr lang="en-GB" dirty="0"/>
              <a:t>Assistant Educational Psychologist – Oxfordshire County Council</a:t>
            </a:r>
          </a:p>
        </p:txBody>
      </p:sp>
    </p:spTree>
    <p:extLst>
      <p:ext uri="{BB962C8B-B14F-4D97-AF65-F5344CB8AC3E}">
        <p14:creationId xmlns:p14="http://schemas.microsoft.com/office/powerpoint/2010/main" val="3925488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apps</a:t>
            </a:r>
          </a:p>
        </p:txBody>
      </p:sp>
      <p:sp>
        <p:nvSpPr>
          <p:cNvPr id="3" name="Content Placeholder 2"/>
          <p:cNvSpPr>
            <a:spLocks noGrp="1"/>
          </p:cNvSpPr>
          <p:nvPr>
            <p:ph idx="1"/>
          </p:nvPr>
        </p:nvSpPr>
        <p:spPr>
          <a:xfrm>
            <a:off x="150269" y="2084832"/>
            <a:ext cx="12041731" cy="4870646"/>
          </a:xfrm>
        </p:spPr>
        <p:txBody>
          <a:bodyPr/>
          <a:lstStyle/>
          <a:p>
            <a:endParaRPr lang="en-GB" dirty="0"/>
          </a:p>
          <a:p>
            <a:endParaRPr lang="en-GB" dirty="0"/>
          </a:p>
          <a:p>
            <a:endParaRPr lang="en-GB" dirty="0"/>
          </a:p>
          <a:p>
            <a:pPr marL="0" indent="0" algn="ctr">
              <a:buNone/>
            </a:pPr>
            <a:endParaRPr lang="en-GB" dirty="0"/>
          </a:p>
          <a:p>
            <a:pPr marL="0" indent="0" algn="ctr">
              <a:buNone/>
            </a:pPr>
            <a:r>
              <a:rPr lang="en-GB" b="1" dirty="0"/>
              <a:t>Dreamy Kids </a:t>
            </a:r>
            <a:r>
              <a:rPr lang="en-GB" dirty="0"/>
              <a:t>– Guided meditation and daily inspirational quotes</a:t>
            </a:r>
          </a:p>
          <a:p>
            <a:pPr marL="0" indent="0" algn="ctr">
              <a:buNone/>
            </a:pPr>
            <a:r>
              <a:rPr lang="en-GB" b="1" dirty="0"/>
              <a:t>Super Stretch Yoga</a:t>
            </a:r>
            <a:r>
              <a:rPr lang="en-GB" dirty="0"/>
              <a:t> – An app for introducing Yoga to children</a:t>
            </a:r>
          </a:p>
          <a:p>
            <a:pPr marL="0" indent="0" algn="ctr">
              <a:buNone/>
            </a:pPr>
            <a:r>
              <a:rPr lang="en-GB" b="1" dirty="0"/>
              <a:t>Head Space </a:t>
            </a:r>
            <a:r>
              <a:rPr lang="en-GB" dirty="0"/>
              <a:t>– Mindfulness Meditation app – Tracks your progress, a good introduction to mindfulness</a:t>
            </a:r>
          </a:p>
          <a:p>
            <a:pPr marL="0" indent="0" algn="ctr">
              <a:buNone/>
            </a:pPr>
            <a:r>
              <a:rPr lang="en-GB" b="1" dirty="0"/>
              <a:t>Stop. Think. Breath. (for children) </a:t>
            </a:r>
            <a:r>
              <a:rPr lang="en-GB" dirty="0"/>
              <a:t>– Mindful Meditation App &amp; Emotional Check-In</a:t>
            </a:r>
          </a:p>
          <a:p>
            <a:pPr marL="0" indent="0" algn="ctr">
              <a:buNone/>
            </a:pPr>
            <a:r>
              <a:rPr lang="en-GB" b="1" dirty="0"/>
              <a:t>*Smiling Minds </a:t>
            </a:r>
            <a:r>
              <a:rPr lang="en-GB" dirty="0"/>
              <a:t>– Mindfulness Mediation App, developed by Psychologists &amp; Educators (free, non-profit)</a:t>
            </a:r>
          </a:p>
          <a:p>
            <a:pPr marL="0" indent="0">
              <a:buNone/>
            </a:pPr>
            <a:endParaRPr lang="en-GB" dirty="0"/>
          </a:p>
          <a:p>
            <a:endParaRPr lang="en-GB" dirty="0"/>
          </a:p>
          <a:p>
            <a:endParaRPr lang="en-GB" dirty="0"/>
          </a:p>
        </p:txBody>
      </p:sp>
      <p:sp>
        <p:nvSpPr>
          <p:cNvPr id="4" name="AutoShape 2" descr="Image result for calm app"/>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207" y="2229029"/>
            <a:ext cx="1387774" cy="1387774"/>
          </a:xfrm>
          <a:prstGeom prst="rect">
            <a:avLst/>
          </a:prstGeom>
        </p:spPr>
      </p:pic>
      <p:pic>
        <p:nvPicPr>
          <p:cNvPr id="13" name="Picture 12" descr="3d-&lt;strong&gt;mobile-phone&lt;/strong&gt;-icon_500x500 | 3d &lt;strong&gt;mobile phone&lt;/strong&gt; icon vector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3420" y="617383"/>
            <a:ext cx="1337805" cy="1337805"/>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6063" y="2284588"/>
            <a:ext cx="1408557" cy="1408557"/>
          </a:xfrm>
          <a:prstGeom prst="rect">
            <a:avLst/>
          </a:prstGeom>
        </p:spPr>
      </p:pic>
      <p:pic>
        <p:nvPicPr>
          <p:cNvPr id="16" name="Picture 15"/>
          <p:cNvPicPr>
            <a:picLocks noChangeAspect="1"/>
          </p:cNvPicPr>
          <p:nvPr/>
        </p:nvPicPr>
        <p:blipFill>
          <a:blip r:embed="rId6"/>
          <a:stretch>
            <a:fillRect/>
          </a:stretch>
        </p:blipFill>
        <p:spPr>
          <a:xfrm>
            <a:off x="5501716" y="2269755"/>
            <a:ext cx="1607901" cy="149889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1501" y="2033049"/>
            <a:ext cx="1821510" cy="1821510"/>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5600" y="2160070"/>
            <a:ext cx="1619250" cy="1619250"/>
          </a:xfrm>
          <a:prstGeom prst="rect">
            <a:avLst/>
          </a:prstGeom>
        </p:spPr>
      </p:pic>
    </p:spTree>
    <p:extLst>
      <p:ext uri="{BB962C8B-B14F-4D97-AF65-F5344CB8AC3E}">
        <p14:creationId xmlns:p14="http://schemas.microsoft.com/office/powerpoint/2010/main" val="3889308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websites</a:t>
            </a:r>
          </a:p>
        </p:txBody>
      </p:sp>
      <p:sp>
        <p:nvSpPr>
          <p:cNvPr id="3" name="Content Placeholder 2"/>
          <p:cNvSpPr>
            <a:spLocks noGrp="1"/>
          </p:cNvSpPr>
          <p:nvPr>
            <p:ph idx="1"/>
          </p:nvPr>
        </p:nvSpPr>
        <p:spPr/>
        <p:txBody>
          <a:bodyPr/>
          <a:lstStyle/>
          <a:p>
            <a:r>
              <a:rPr lang="en-GB" dirty="0">
                <a:hlinkClick r:id="rId3"/>
              </a:rPr>
              <a:t>https://www.nhs.uk/conditions/stress-anxiety-depression/mindfulness/?</a:t>
            </a:r>
          </a:p>
          <a:p>
            <a:r>
              <a:rPr lang="en-GB" dirty="0">
                <a:hlinkClick r:id="rId4"/>
              </a:rPr>
              <a:t>http://www.psychologyforchildren.com/</a:t>
            </a:r>
            <a:endParaRPr lang="en-GB" dirty="0"/>
          </a:p>
          <a:p>
            <a:r>
              <a:rPr lang="en-GB" dirty="0">
                <a:hlinkClick r:id="rId5"/>
              </a:rPr>
              <a:t>https://positivepsychologyprogram.com/mindfulness-for-children-kids-activities/</a:t>
            </a:r>
            <a:endParaRPr lang="en-GB" dirty="0"/>
          </a:p>
          <a:p>
            <a:r>
              <a:rPr lang="en-GB" dirty="0">
                <a:hlinkClick r:id="rId6"/>
              </a:rPr>
              <a:t>http://leftbrainbuddha.com/mindful-parenting-mindfulness-with-children</a:t>
            </a:r>
            <a:endParaRPr lang="en-GB" dirty="0"/>
          </a:p>
          <a:p>
            <a:r>
              <a:rPr lang="en-GB" dirty="0">
                <a:hlinkClick r:id="rId7"/>
              </a:rPr>
              <a:t>https://www.mindful.org/meditation/mindfulness-getting-started/</a:t>
            </a:r>
            <a:endParaRPr lang="en-GB" dirty="0"/>
          </a:p>
          <a:p>
            <a:r>
              <a:rPr lang="en-GB" dirty="0">
                <a:hlinkClick r:id="rId8"/>
              </a:rPr>
              <a:t>http://www.peacefulkids.com.au/meditations.html</a:t>
            </a:r>
            <a:endParaRPr lang="en-GB" dirty="0"/>
          </a:p>
          <a:p>
            <a:endParaRPr lang="en-GB" dirty="0"/>
          </a:p>
          <a:p>
            <a:pPr marL="0" indent="0">
              <a:buNone/>
            </a:pPr>
            <a:endParaRPr lang="en-GB" dirty="0"/>
          </a:p>
        </p:txBody>
      </p:sp>
      <p:pic>
        <p:nvPicPr>
          <p:cNvPr id="5" name="Picture 4" descr="Stitching With Attitude: Webinar - learning new thing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28379" y="580503"/>
            <a:ext cx="1880411" cy="1504329"/>
          </a:xfrm>
          <a:prstGeom prst="rect">
            <a:avLst/>
          </a:prstGeom>
        </p:spPr>
      </p:pic>
    </p:spTree>
    <p:extLst>
      <p:ext uri="{BB962C8B-B14F-4D97-AF65-F5344CB8AC3E}">
        <p14:creationId xmlns:p14="http://schemas.microsoft.com/office/powerpoint/2010/main" val="1737599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8000" dirty="0"/>
              <a:t>Any questions?</a:t>
            </a:r>
          </a:p>
        </p:txBody>
      </p:sp>
      <p:pic>
        <p:nvPicPr>
          <p:cNvPr id="4" name="Picture 2" descr="C:\Users\Clare.Marshall\AppData\Local\Microsoft\Windows\Temporary Internet Files\Content.IE5\PEJ2707U\question-mark[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604979" y="2084832"/>
            <a:ext cx="4277015" cy="455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9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Mindfulness?</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904384" y="0"/>
            <a:ext cx="3287616" cy="2116553"/>
          </a:xfrm>
        </p:spPr>
      </p:pic>
      <p:sp>
        <p:nvSpPr>
          <p:cNvPr id="4" name="Content Placeholder 2"/>
          <p:cNvSpPr txBox="1">
            <a:spLocks/>
          </p:cNvSpPr>
          <p:nvPr/>
        </p:nvSpPr>
        <p:spPr>
          <a:xfrm>
            <a:off x="448574" y="1777042"/>
            <a:ext cx="11388725" cy="490869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None/>
            </a:pPr>
            <a:endParaRPr lang="en-GB" sz="2800" dirty="0"/>
          </a:p>
          <a:p>
            <a:pPr algn="ctr"/>
            <a:r>
              <a:rPr lang="en-GB" sz="2800" dirty="0"/>
              <a:t>Mindfulness means becoming more aware of the present moment, with a sense of kindness and curiosity.  This can help us enjoy the world around us more and understand ourselves better. </a:t>
            </a:r>
          </a:p>
          <a:p>
            <a:pPr algn="ctr"/>
            <a:endParaRPr lang="en-GB" sz="2800" dirty="0"/>
          </a:p>
          <a:p>
            <a:pPr algn="ctr"/>
            <a:r>
              <a:rPr lang="en-GB" sz="2800" dirty="0"/>
              <a:t>“The best way to capture moments is to pay attention. This is how we cultivate mindfulness. Mindfulness means being awake. It means knowing what you are doing.” – Jon </a:t>
            </a:r>
            <a:r>
              <a:rPr lang="en-GB" sz="2800" dirty="0" err="1"/>
              <a:t>Kabat</a:t>
            </a:r>
            <a:r>
              <a:rPr lang="en-GB" sz="2800" dirty="0"/>
              <a:t> Zinn </a:t>
            </a:r>
          </a:p>
        </p:txBody>
      </p:sp>
    </p:spTree>
    <p:extLst>
      <p:ext uri="{BB962C8B-B14F-4D97-AF65-F5344CB8AC3E}">
        <p14:creationId xmlns:p14="http://schemas.microsoft.com/office/powerpoint/2010/main" val="370594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it mean to be mindful?</a:t>
            </a:r>
          </a:p>
        </p:txBody>
      </p:sp>
      <p:sp>
        <p:nvSpPr>
          <p:cNvPr id="3" name="Content Placeholder 2"/>
          <p:cNvSpPr>
            <a:spLocks noGrp="1"/>
          </p:cNvSpPr>
          <p:nvPr>
            <p:ph idx="1"/>
          </p:nvPr>
        </p:nvSpPr>
        <p:spPr>
          <a:xfrm>
            <a:off x="1024128" y="1771650"/>
            <a:ext cx="9720073" cy="4537710"/>
          </a:xfrm>
        </p:spPr>
        <p:txBody>
          <a:bodyPr>
            <a:noAutofit/>
          </a:bodyPr>
          <a:lstStyle/>
          <a:p>
            <a:pPr marL="0" indent="0" algn="ctr">
              <a:buNone/>
            </a:pPr>
            <a:r>
              <a:rPr lang="en-GB" sz="2800" dirty="0"/>
              <a:t>Mindfulness means becoming more aware of the present moment, with a sense of kindness and curiosity. </a:t>
            </a:r>
          </a:p>
          <a:p>
            <a:pPr marL="0" indent="0" algn="ctr">
              <a:buNone/>
            </a:pPr>
            <a:endParaRPr lang="en-GB" sz="2800" b="1" u="sng" dirty="0"/>
          </a:p>
          <a:p>
            <a:pPr marL="0" indent="0" algn="ctr">
              <a:buNone/>
            </a:pPr>
            <a:r>
              <a:rPr lang="en-GB" sz="2800" b="1" u="sng" dirty="0"/>
              <a:t>How do we achieve this day-to-day?</a:t>
            </a:r>
          </a:p>
          <a:p>
            <a:pPr algn="ctr">
              <a:buFont typeface="Wingdings" panose="05000000000000000000" pitchFamily="2" charset="2"/>
              <a:buChar char="v"/>
            </a:pPr>
            <a:r>
              <a:rPr lang="en-GB" sz="2800" dirty="0"/>
              <a:t>Notice the everyday</a:t>
            </a:r>
          </a:p>
          <a:p>
            <a:pPr algn="ctr">
              <a:buFont typeface="Wingdings" panose="05000000000000000000" pitchFamily="2" charset="2"/>
              <a:buChar char="v"/>
            </a:pPr>
            <a:r>
              <a:rPr lang="en-GB" sz="2800" dirty="0"/>
              <a:t>Keep it regular</a:t>
            </a:r>
          </a:p>
          <a:p>
            <a:pPr algn="ctr">
              <a:buFont typeface="Wingdings" panose="05000000000000000000" pitchFamily="2" charset="2"/>
              <a:buChar char="v"/>
            </a:pPr>
            <a:r>
              <a:rPr lang="en-GB" sz="2800" dirty="0"/>
              <a:t>Try something new </a:t>
            </a:r>
          </a:p>
          <a:p>
            <a:pPr algn="ctr">
              <a:buFont typeface="Wingdings" panose="05000000000000000000" pitchFamily="2" charset="2"/>
              <a:buChar char="v"/>
            </a:pPr>
            <a:r>
              <a:rPr lang="en-GB" sz="2800" dirty="0"/>
              <a:t>Watch your thoughts</a:t>
            </a:r>
          </a:p>
          <a:p>
            <a:pPr algn="ctr">
              <a:buFont typeface="Wingdings" panose="05000000000000000000" pitchFamily="2" charset="2"/>
              <a:buChar char="v"/>
            </a:pPr>
            <a:r>
              <a:rPr lang="en-GB" sz="2800" dirty="0"/>
              <a:t>Pause, notice, respond</a:t>
            </a:r>
          </a:p>
        </p:txBody>
      </p:sp>
      <p:pic>
        <p:nvPicPr>
          <p:cNvPr id="6" name="Picture 5"/>
          <p:cNvPicPr>
            <a:picLocks noChangeAspect="1"/>
          </p:cNvPicPr>
          <p:nvPr/>
        </p:nvPicPr>
        <p:blipFill>
          <a:blip r:embed="rId3"/>
          <a:stretch>
            <a:fillRect/>
          </a:stretch>
        </p:blipFill>
        <p:spPr>
          <a:xfrm>
            <a:off x="10177462" y="185166"/>
            <a:ext cx="1900238" cy="1264522"/>
          </a:xfrm>
          <a:prstGeom prst="rect">
            <a:avLst/>
          </a:prstGeom>
        </p:spPr>
      </p:pic>
    </p:spTree>
    <p:extLst>
      <p:ext uri="{BB962C8B-B14F-4D97-AF65-F5344CB8AC3E}">
        <p14:creationId xmlns:p14="http://schemas.microsoft.com/office/powerpoint/2010/main" val="275153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16165"/>
            <a:ext cx="9720072" cy="1499616"/>
          </a:xfrm>
        </p:spPr>
        <p:txBody>
          <a:bodyPr/>
          <a:lstStyle/>
          <a:p>
            <a:r>
              <a:rPr lang="en-GB" dirty="0"/>
              <a:t>Mindfulness Practice</a:t>
            </a:r>
          </a:p>
        </p:txBody>
      </p:sp>
      <p:sp>
        <p:nvSpPr>
          <p:cNvPr id="3" name="Content Placeholder 2"/>
          <p:cNvSpPr>
            <a:spLocks noGrp="1"/>
          </p:cNvSpPr>
          <p:nvPr>
            <p:ph idx="1"/>
          </p:nvPr>
        </p:nvSpPr>
        <p:spPr>
          <a:xfrm>
            <a:off x="745588" y="2286000"/>
            <a:ext cx="10934578" cy="4023360"/>
          </a:xfrm>
        </p:spPr>
        <p:txBody>
          <a:bodyPr>
            <a:normAutofit/>
          </a:bodyPr>
          <a:lstStyle/>
          <a:p>
            <a:r>
              <a:rPr lang="en-GB" sz="2800" dirty="0"/>
              <a:t>Mindfulness practice is a formal exercise of mindfulness which involves:</a:t>
            </a:r>
          </a:p>
          <a:p>
            <a:pPr>
              <a:buFont typeface="Wingdings" panose="05000000000000000000" pitchFamily="2" charset="2"/>
              <a:buChar char="v"/>
            </a:pPr>
            <a:r>
              <a:rPr lang="en-GB" dirty="0"/>
              <a:t>Sitting silently with you eyes closed</a:t>
            </a:r>
          </a:p>
          <a:p>
            <a:pPr>
              <a:buFont typeface="Wingdings" panose="05000000000000000000" pitchFamily="2" charset="2"/>
              <a:buChar char="v"/>
            </a:pPr>
            <a:r>
              <a:rPr lang="en-GB" dirty="0"/>
              <a:t>Paying attention to thoughts, sounds, the sensations of breathing or parts of the body</a:t>
            </a:r>
          </a:p>
          <a:p>
            <a:pPr>
              <a:buFont typeface="Wingdings" panose="05000000000000000000" pitchFamily="2" charset="2"/>
              <a:buChar char="v"/>
            </a:pPr>
            <a:r>
              <a:rPr lang="en-GB" dirty="0"/>
              <a:t>Bringing your attention back whenever the mind starts to wander</a:t>
            </a:r>
          </a:p>
          <a:p>
            <a:pPr>
              <a:buFont typeface="Wingdings" panose="05000000000000000000" pitchFamily="2" charset="2"/>
              <a:buChar char="v"/>
            </a:pPr>
            <a:r>
              <a:rPr lang="en-GB" dirty="0"/>
              <a:t>Being kind to ourselves when things become difficult</a:t>
            </a:r>
          </a:p>
          <a:p>
            <a:pPr marL="0" indent="0">
              <a:buNone/>
            </a:pPr>
            <a:endParaRPr lang="en-GB" dirty="0"/>
          </a:p>
          <a:p>
            <a:r>
              <a:rPr lang="en-GB" sz="2400" dirty="0"/>
              <a:t>This can be something you do naturally or you can follow a script. There are various scripts available online (e.g. YouTube or Spotify) to listen to. </a:t>
            </a:r>
          </a:p>
          <a:p>
            <a:endParaRPr lang="en-GB" sz="2400" dirty="0"/>
          </a:p>
          <a:p>
            <a:endParaRPr lang="en-GB" dirty="0"/>
          </a:p>
        </p:txBody>
      </p:sp>
      <p:pic>
        <p:nvPicPr>
          <p:cNvPr id="5" name="Picture 4" descr="Learning how to meditate. Can it be self-taugh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7353" y="29492"/>
            <a:ext cx="3904647" cy="1679781"/>
          </a:xfrm>
          <a:prstGeom prst="rect">
            <a:avLst/>
          </a:prstGeom>
        </p:spPr>
      </p:pic>
    </p:spTree>
    <p:extLst>
      <p:ext uri="{BB962C8B-B14F-4D97-AF65-F5344CB8AC3E}">
        <p14:creationId xmlns:p14="http://schemas.microsoft.com/office/powerpoint/2010/main" val="3272788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does it come from?</a:t>
            </a:r>
          </a:p>
        </p:txBody>
      </p:sp>
      <p:sp>
        <p:nvSpPr>
          <p:cNvPr id="3" name="Content Placeholder 2"/>
          <p:cNvSpPr>
            <a:spLocks noGrp="1"/>
          </p:cNvSpPr>
          <p:nvPr>
            <p:ph idx="1"/>
          </p:nvPr>
        </p:nvSpPr>
        <p:spPr>
          <a:xfrm>
            <a:off x="647700" y="2084832"/>
            <a:ext cx="10782300" cy="4224528"/>
          </a:xfrm>
        </p:spPr>
        <p:txBody>
          <a:bodyPr>
            <a:normAutofit fontScale="92500" lnSpcReduction="10000"/>
          </a:bodyPr>
          <a:lstStyle/>
          <a:p>
            <a:pPr>
              <a:buFont typeface="Wingdings" panose="05000000000000000000" pitchFamily="2" charset="2"/>
              <a:buChar char="v"/>
            </a:pPr>
            <a:r>
              <a:rPr lang="en-GB" sz="2800" dirty="0"/>
              <a:t>People have been practicing mindfulness for thousands of years, whether by itself or as part of a larger tradition e.g. Buddhism, Yoga </a:t>
            </a:r>
          </a:p>
          <a:p>
            <a:pPr>
              <a:buFont typeface="Wingdings" panose="05000000000000000000" pitchFamily="2" charset="2"/>
              <a:buChar char="v"/>
            </a:pPr>
            <a:endParaRPr lang="en-GB" sz="2800" dirty="0"/>
          </a:p>
          <a:p>
            <a:pPr>
              <a:buFont typeface="Wingdings" panose="05000000000000000000" pitchFamily="2" charset="2"/>
              <a:buChar char="v"/>
            </a:pPr>
            <a:r>
              <a:rPr lang="en-GB" sz="2800" dirty="0"/>
              <a:t>It was brought into Western society by Jon </a:t>
            </a:r>
            <a:r>
              <a:rPr lang="en-GB" sz="2800" dirty="0" err="1"/>
              <a:t>Kabat</a:t>
            </a:r>
            <a:r>
              <a:rPr lang="en-GB" sz="2800" dirty="0"/>
              <a:t>-Zin, who founded the </a:t>
            </a:r>
            <a:r>
              <a:rPr lang="en-GB" sz="2800" dirty="0" err="1"/>
              <a:t>Center</a:t>
            </a:r>
            <a:r>
              <a:rPr lang="en-GB" sz="2800" dirty="0"/>
              <a:t> for Mindfulness at the Massachusetts Medical School and developed a Mindfulness-Based Stress Reduction (MBSR) programme.</a:t>
            </a:r>
          </a:p>
          <a:p>
            <a:pPr>
              <a:buFont typeface="Wingdings" panose="05000000000000000000" pitchFamily="2" charset="2"/>
              <a:buChar char="v"/>
            </a:pPr>
            <a:endParaRPr lang="en-GB" sz="2800" dirty="0"/>
          </a:p>
          <a:p>
            <a:pPr>
              <a:buFont typeface="Wingdings" panose="05000000000000000000" pitchFamily="2" charset="2"/>
              <a:buChar char="v"/>
            </a:pPr>
            <a:r>
              <a:rPr lang="en-GB" sz="2800" dirty="0"/>
              <a:t>In the psychology world, mindfulness meditation has become a useful tool for anyone looking to increase their levels of well-being, and MBSR has also become popular in non-clinical populations including with children. </a:t>
            </a:r>
          </a:p>
          <a:p>
            <a:endParaRPr lang="en-GB" dirty="0"/>
          </a:p>
        </p:txBody>
      </p:sp>
    </p:spTree>
    <p:extLst>
      <p:ext uri="{BB962C8B-B14F-4D97-AF65-F5344CB8AC3E}">
        <p14:creationId xmlns:p14="http://schemas.microsoft.com/office/powerpoint/2010/main" val="2036299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it help with?</a:t>
            </a:r>
          </a:p>
        </p:txBody>
      </p:sp>
      <p:sp>
        <p:nvSpPr>
          <p:cNvPr id="3" name="Content Placeholder 2"/>
          <p:cNvSpPr>
            <a:spLocks noGrp="1"/>
          </p:cNvSpPr>
          <p:nvPr>
            <p:ph idx="1"/>
          </p:nvPr>
        </p:nvSpPr>
        <p:spPr>
          <a:xfrm>
            <a:off x="689317" y="2286000"/>
            <a:ext cx="10438227" cy="4023360"/>
          </a:xfrm>
        </p:spPr>
        <p:txBody>
          <a:bodyPr>
            <a:normAutofit/>
          </a:bodyPr>
          <a:lstStyle/>
          <a:p>
            <a:pPr marL="0" indent="0">
              <a:buNone/>
            </a:pPr>
            <a:r>
              <a:rPr lang="en-GB" b="1" dirty="0"/>
              <a:t>There is evidence to suggest that practicing mindfulness can be effective in:</a:t>
            </a:r>
          </a:p>
          <a:p>
            <a:pPr>
              <a:buFont typeface="Wingdings" panose="05000000000000000000" pitchFamily="2" charset="2"/>
              <a:buChar char="v"/>
            </a:pPr>
            <a:r>
              <a:rPr lang="en-GB" dirty="0"/>
              <a:t>Improving wellbeing </a:t>
            </a:r>
          </a:p>
          <a:p>
            <a:pPr>
              <a:buFont typeface="Wingdings" panose="05000000000000000000" pitchFamily="2" charset="2"/>
              <a:buChar char="v"/>
            </a:pPr>
            <a:r>
              <a:rPr lang="en-GB" dirty="0"/>
              <a:t>Improving ability to think clearly </a:t>
            </a:r>
          </a:p>
          <a:p>
            <a:pPr>
              <a:buFont typeface="Wingdings" panose="05000000000000000000" pitchFamily="2" charset="2"/>
              <a:buChar char="v"/>
            </a:pPr>
            <a:r>
              <a:rPr lang="en-GB" dirty="0"/>
              <a:t>Improving mental, emotional, social and physical health </a:t>
            </a:r>
          </a:p>
          <a:p>
            <a:pPr>
              <a:buFont typeface="Wingdings" panose="05000000000000000000" pitchFamily="2" charset="2"/>
              <a:buChar char="v"/>
            </a:pPr>
            <a:r>
              <a:rPr lang="en-GB" dirty="0"/>
              <a:t>Improving sleep and self‐esteem</a:t>
            </a:r>
          </a:p>
          <a:p>
            <a:pPr>
              <a:buFont typeface="Wingdings" panose="05000000000000000000" pitchFamily="2" charset="2"/>
              <a:buChar char="v"/>
            </a:pPr>
            <a:r>
              <a:rPr lang="en-GB" dirty="0"/>
              <a:t>Bringing about greater calmness &amp; relaxation</a:t>
            </a:r>
          </a:p>
          <a:p>
            <a:pPr>
              <a:buFont typeface="Wingdings" panose="05000000000000000000" pitchFamily="2" charset="2"/>
              <a:buChar char="v"/>
            </a:pPr>
            <a:r>
              <a:rPr lang="en-GB" dirty="0"/>
              <a:t>Improve self-regulation of behaviour and emotions </a:t>
            </a:r>
          </a:p>
          <a:p>
            <a:pPr>
              <a:buFont typeface="Wingdings" panose="05000000000000000000" pitchFamily="2" charset="2"/>
              <a:buChar char="v"/>
            </a:pPr>
            <a:r>
              <a:rPr lang="en-GB" dirty="0"/>
              <a:t>Improve self‐awareness and empathy.</a:t>
            </a:r>
          </a:p>
          <a:p>
            <a:pPr>
              <a:buFont typeface="Wingdings" panose="05000000000000000000" pitchFamily="2" charset="2"/>
              <a:buChar char="v"/>
            </a:pPr>
            <a:endParaRPr lang="en-GB" dirty="0"/>
          </a:p>
          <a:p>
            <a:endParaRPr lang="en-GB" dirty="0"/>
          </a:p>
        </p:txBody>
      </p:sp>
      <p:pic>
        <p:nvPicPr>
          <p:cNvPr id="5" name="Picture 4" descr="&lt;strong&gt;Mindfulness&lt;/strong&gt; | Un laberinto de emocio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1904" y="3192173"/>
            <a:ext cx="4269544" cy="2211014"/>
          </a:xfrm>
          <a:prstGeom prst="rect">
            <a:avLst/>
          </a:prstGeom>
        </p:spPr>
      </p:pic>
    </p:spTree>
    <p:extLst>
      <p:ext uri="{BB962C8B-B14F-4D97-AF65-F5344CB8AC3E}">
        <p14:creationId xmlns:p14="http://schemas.microsoft.com/office/powerpoint/2010/main" val="379592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research say?</a:t>
            </a:r>
          </a:p>
        </p:txBody>
      </p:sp>
      <p:sp>
        <p:nvSpPr>
          <p:cNvPr id="3" name="Content Placeholder 2"/>
          <p:cNvSpPr>
            <a:spLocks noGrp="1"/>
          </p:cNvSpPr>
          <p:nvPr>
            <p:ph idx="1"/>
          </p:nvPr>
        </p:nvSpPr>
        <p:spPr/>
        <p:txBody>
          <a:bodyPr>
            <a:normAutofit lnSpcReduction="10000"/>
          </a:bodyPr>
          <a:lstStyle/>
          <a:p>
            <a:r>
              <a:rPr lang="en-GB" b="1" dirty="0" err="1"/>
              <a:t>Meiklejohn</a:t>
            </a:r>
            <a:r>
              <a:rPr lang="en-GB" b="1" dirty="0"/>
              <a:t> and colleagues (2012) </a:t>
            </a:r>
            <a:r>
              <a:rPr lang="en-GB" dirty="0"/>
              <a:t>looked at 14 high quality studies investigating the effectiveness of teaching mindfulness to children and found improvements in:</a:t>
            </a:r>
          </a:p>
          <a:p>
            <a:pPr algn="ctr">
              <a:buFont typeface="Wingdings" panose="05000000000000000000" pitchFamily="2" charset="2"/>
              <a:buChar char="v"/>
            </a:pPr>
            <a:r>
              <a:rPr lang="en-GB" dirty="0"/>
              <a:t>Working memory</a:t>
            </a:r>
          </a:p>
          <a:p>
            <a:pPr algn="ctr">
              <a:buFont typeface="Wingdings" panose="05000000000000000000" pitchFamily="2" charset="2"/>
              <a:buChar char="v"/>
            </a:pPr>
            <a:r>
              <a:rPr lang="en-GB" dirty="0"/>
              <a:t> Attention</a:t>
            </a:r>
          </a:p>
          <a:p>
            <a:pPr algn="ctr">
              <a:buFont typeface="Wingdings" panose="05000000000000000000" pitchFamily="2" charset="2"/>
              <a:buChar char="v"/>
            </a:pPr>
            <a:r>
              <a:rPr lang="en-GB" dirty="0"/>
              <a:t>Academic skills</a:t>
            </a:r>
          </a:p>
          <a:p>
            <a:pPr algn="ctr">
              <a:buFont typeface="Wingdings" panose="05000000000000000000" pitchFamily="2" charset="2"/>
              <a:buChar char="v"/>
            </a:pPr>
            <a:r>
              <a:rPr lang="en-GB" dirty="0"/>
              <a:t>Emotional regulation</a:t>
            </a:r>
          </a:p>
          <a:p>
            <a:pPr algn="ctr">
              <a:buFont typeface="Wingdings" panose="05000000000000000000" pitchFamily="2" charset="2"/>
              <a:buChar char="v"/>
            </a:pPr>
            <a:r>
              <a:rPr lang="en-GB" dirty="0"/>
              <a:t>Self esteem</a:t>
            </a:r>
          </a:p>
          <a:p>
            <a:pPr algn="ctr">
              <a:buFont typeface="Wingdings" panose="05000000000000000000" pitchFamily="2" charset="2"/>
              <a:buChar char="v"/>
            </a:pPr>
            <a:r>
              <a:rPr lang="en-GB" dirty="0"/>
              <a:t>Self reported measures of mood </a:t>
            </a:r>
          </a:p>
          <a:p>
            <a:pPr algn="ctr">
              <a:buFont typeface="Wingdings" panose="05000000000000000000" pitchFamily="2" charset="2"/>
              <a:buChar char="v"/>
            </a:pPr>
            <a:r>
              <a:rPr lang="en-GB" dirty="0"/>
              <a:t>Self reported decreases in feelings of anxiety, stress and fatigue.</a:t>
            </a:r>
          </a:p>
        </p:txBody>
      </p:sp>
    </p:spTree>
    <p:extLst>
      <p:ext uri="{BB962C8B-B14F-4D97-AF65-F5344CB8AC3E}">
        <p14:creationId xmlns:p14="http://schemas.microsoft.com/office/powerpoint/2010/main" val="2556304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Mindfulness attention programme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GB" dirty="0"/>
              <a:t>I have been running the Mindfulness Attention Programme with Year 4 </a:t>
            </a:r>
          </a:p>
          <a:p>
            <a:pPr>
              <a:buFont typeface="Wingdings" panose="05000000000000000000" pitchFamily="2" charset="2"/>
              <a:buChar char="v"/>
            </a:pPr>
            <a:r>
              <a:rPr lang="en-GB" dirty="0"/>
              <a:t>It is a 9 week whole class intervention which involves teaching children the basic principles of mindfulness including practicing mindfulness meditation.</a:t>
            </a:r>
          </a:p>
          <a:p>
            <a:pPr>
              <a:buFont typeface="Wingdings" panose="05000000000000000000" pitchFamily="2" charset="2"/>
              <a:buChar char="v"/>
            </a:pPr>
            <a:r>
              <a:rPr lang="en-GB" dirty="0"/>
              <a:t>Pupils learn how to take a break from day-to-day life in school to notice more of what goes on around them and enjoy the present.</a:t>
            </a:r>
          </a:p>
          <a:p>
            <a:pPr>
              <a:buFont typeface="Wingdings" panose="05000000000000000000" pitchFamily="2" charset="2"/>
              <a:buChar char="v"/>
            </a:pPr>
            <a:r>
              <a:rPr lang="en-GB" dirty="0"/>
              <a:t>This helps them be able to respond to events, instead of react automatically to them. </a:t>
            </a:r>
          </a:p>
          <a:p>
            <a:pPr>
              <a:buFont typeface="Wingdings" panose="05000000000000000000" pitchFamily="2" charset="2"/>
              <a:buChar char="v"/>
            </a:pPr>
            <a:r>
              <a:rPr lang="en-GB" dirty="0"/>
              <a:t>These simple skills can support improved attention and concentration in the class room. </a:t>
            </a:r>
          </a:p>
          <a:p>
            <a:pPr>
              <a:buFont typeface="Wingdings" panose="05000000000000000000" pitchFamily="2" charset="2"/>
              <a:buChar char="v"/>
            </a:pPr>
            <a:r>
              <a:rPr lang="en-GB" dirty="0"/>
              <a:t>The skills learnt in this programme can enable children to deal with the ups and downs of life more effectively</a:t>
            </a:r>
          </a:p>
          <a:p>
            <a:endParaRPr lang="en-GB"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9582" y="384048"/>
            <a:ext cx="2609236" cy="1340768"/>
          </a:xfrm>
          <a:prstGeom prst="rect">
            <a:avLst/>
          </a:prstGeom>
        </p:spPr>
      </p:pic>
    </p:spTree>
    <p:extLst>
      <p:ext uri="{BB962C8B-B14F-4D97-AF65-F5344CB8AC3E}">
        <p14:creationId xmlns:p14="http://schemas.microsoft.com/office/powerpoint/2010/main" val="1583347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43509"/>
            <a:ext cx="9720072" cy="1499616"/>
          </a:xfrm>
        </p:spPr>
        <p:txBody>
          <a:bodyPr/>
          <a:lstStyle/>
          <a:p>
            <a:r>
              <a:rPr lang="en-GB" dirty="0"/>
              <a:t>Mindful activities</a:t>
            </a:r>
          </a:p>
        </p:txBody>
      </p:sp>
      <p:pic>
        <p:nvPicPr>
          <p:cNvPr id="4" name="Content Placeholder 3"/>
          <p:cNvPicPr>
            <a:picLocks noGrp="1" noChangeAspect="1"/>
          </p:cNvPicPr>
          <p:nvPr>
            <p:ph idx="1"/>
          </p:nvPr>
        </p:nvPicPr>
        <p:blipFill>
          <a:blip r:embed="rId3"/>
          <a:stretch>
            <a:fillRect/>
          </a:stretch>
        </p:blipFill>
        <p:spPr>
          <a:xfrm>
            <a:off x="10048875" y="151113"/>
            <a:ext cx="2143125" cy="2143125"/>
          </a:xfrm>
          <a:prstGeom prst="rect">
            <a:avLst/>
          </a:prstGeom>
        </p:spPr>
      </p:pic>
      <p:sp>
        <p:nvSpPr>
          <p:cNvPr id="5" name="Content Placeholder 2"/>
          <p:cNvSpPr txBox="1">
            <a:spLocks/>
          </p:cNvSpPr>
          <p:nvPr/>
        </p:nvSpPr>
        <p:spPr>
          <a:xfrm>
            <a:off x="1024128" y="2143125"/>
            <a:ext cx="9513937" cy="547885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Wingdings" panose="05000000000000000000" pitchFamily="2" charset="2"/>
              <a:buChar char="v"/>
            </a:pPr>
            <a:r>
              <a:rPr lang="en-GB" b="1" dirty="0"/>
              <a:t>Yoga poses </a:t>
            </a:r>
            <a:r>
              <a:rPr lang="en-GB" dirty="0"/>
              <a:t>– strong links to mindful practice can help children to notice sensations</a:t>
            </a:r>
          </a:p>
          <a:p>
            <a:pPr>
              <a:buFont typeface="Wingdings" panose="05000000000000000000" pitchFamily="2" charset="2"/>
              <a:buChar char="v"/>
            </a:pPr>
            <a:r>
              <a:rPr lang="en-GB" b="1" dirty="0"/>
              <a:t>Mindfulness meditation/practice &amp; body scan </a:t>
            </a:r>
            <a:r>
              <a:rPr lang="en-GB" dirty="0"/>
              <a:t>– sitting in a quiet place and focusing on breathing, physical sensations and noticing thoughts</a:t>
            </a:r>
            <a:endParaRPr lang="en-GB" b="1" dirty="0"/>
          </a:p>
          <a:p>
            <a:pPr>
              <a:buFont typeface="Wingdings" panose="05000000000000000000" pitchFamily="2" charset="2"/>
              <a:buChar char="v"/>
            </a:pPr>
            <a:r>
              <a:rPr lang="en-GB" b="1" dirty="0"/>
              <a:t>Mindful appreciation </a:t>
            </a:r>
            <a:r>
              <a:rPr lang="en-GB" dirty="0"/>
              <a:t>– noticing things within your day that usually go unappreciated – coming up with 5 things in that day</a:t>
            </a:r>
          </a:p>
          <a:p>
            <a:pPr>
              <a:buFont typeface="Wingdings" panose="05000000000000000000" pitchFamily="2" charset="2"/>
              <a:buChar char="v"/>
            </a:pPr>
            <a:r>
              <a:rPr lang="en-GB" b="1" dirty="0"/>
              <a:t>Mindful Jars – </a:t>
            </a:r>
            <a:r>
              <a:rPr lang="en-GB" dirty="0"/>
              <a:t>glitter jars that are shaken up as you watch the glitter settler, take a mindful moment  </a:t>
            </a:r>
          </a:p>
          <a:p>
            <a:pPr>
              <a:buFont typeface="Wingdings" panose="05000000000000000000" pitchFamily="2" charset="2"/>
              <a:buChar char="v"/>
            </a:pPr>
            <a:r>
              <a:rPr lang="en-GB" b="1" dirty="0"/>
              <a:t>Mindful eating –</a:t>
            </a:r>
            <a:r>
              <a:rPr lang="en-GB" dirty="0"/>
              <a:t> Slowing down the experience of eating – breaking it down into difference senses – enjoying the moment!</a:t>
            </a:r>
          </a:p>
          <a:p>
            <a:pPr>
              <a:buFont typeface="Wingdings" panose="05000000000000000000" pitchFamily="2" charset="2"/>
              <a:buChar char="v"/>
            </a:pPr>
            <a:r>
              <a:rPr lang="en-GB" b="1" dirty="0"/>
              <a:t>Mindful walks – </a:t>
            </a:r>
            <a:r>
              <a:rPr lang="en-GB" dirty="0"/>
              <a:t>Paying attention to our surroundings whilst on a family walk!</a:t>
            </a:r>
          </a:p>
          <a:p>
            <a:pPr>
              <a:buFont typeface="Wingdings" panose="05000000000000000000" pitchFamily="2" charset="2"/>
              <a:buChar char="v"/>
            </a:pPr>
            <a:endParaRPr lang="en-GB" b="1" dirty="0"/>
          </a:p>
          <a:p>
            <a:endParaRPr lang="en-GB" dirty="0"/>
          </a:p>
        </p:txBody>
      </p:sp>
      <p:pic>
        <p:nvPicPr>
          <p:cNvPr id="3" name="Picture 2"/>
          <p:cNvPicPr>
            <a:picLocks noChangeAspect="1"/>
          </p:cNvPicPr>
          <p:nvPr/>
        </p:nvPicPr>
        <p:blipFill>
          <a:blip r:embed="rId4"/>
          <a:stretch>
            <a:fillRect/>
          </a:stretch>
        </p:blipFill>
        <p:spPr>
          <a:xfrm>
            <a:off x="10538065" y="4997929"/>
            <a:ext cx="1860071" cy="1860071"/>
          </a:xfrm>
          <a:prstGeom prst="rect">
            <a:avLst/>
          </a:prstGeom>
        </p:spPr>
      </p:pic>
    </p:spTree>
    <p:extLst>
      <p:ext uri="{BB962C8B-B14F-4D97-AF65-F5344CB8AC3E}">
        <p14:creationId xmlns:p14="http://schemas.microsoft.com/office/powerpoint/2010/main" val="38284141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561</TotalTime>
  <Words>1730</Words>
  <Application>Microsoft Office PowerPoint</Application>
  <PresentationFormat>Custom</PresentationFormat>
  <Paragraphs>161</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Integral</vt:lpstr>
      <vt:lpstr>Mindfulness with children</vt:lpstr>
      <vt:lpstr>What is Mindfulness?</vt:lpstr>
      <vt:lpstr>What does it mean to be mindful?</vt:lpstr>
      <vt:lpstr>Mindfulness Practice</vt:lpstr>
      <vt:lpstr>Where does it come from?</vt:lpstr>
      <vt:lpstr>What can it help with?</vt:lpstr>
      <vt:lpstr>What Does research say?</vt:lpstr>
      <vt:lpstr>Mindfulness attention programme</vt:lpstr>
      <vt:lpstr>Mindful activities</vt:lpstr>
      <vt:lpstr>apps</vt:lpstr>
      <vt:lpstr>websites</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 in Schools</dc:title>
  <dc:creator>King, Caroline - CEF</dc:creator>
  <cp:lastModifiedBy>laura.Sykes</cp:lastModifiedBy>
  <cp:revision>34</cp:revision>
  <cp:lastPrinted>2018-01-31T16:19:56Z</cp:lastPrinted>
  <dcterms:created xsi:type="dcterms:W3CDTF">2018-01-12T13:32:01Z</dcterms:created>
  <dcterms:modified xsi:type="dcterms:W3CDTF">2018-02-01T08:37:37Z</dcterms:modified>
</cp:coreProperties>
</file>